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73" r:id="rId6"/>
    <p:sldId id="283" r:id="rId7"/>
    <p:sldId id="276" r:id="rId8"/>
    <p:sldId id="275" r:id="rId9"/>
    <p:sldId id="287" r:id="rId10"/>
    <p:sldId id="288" r:id="rId11"/>
    <p:sldId id="291" r:id="rId12"/>
    <p:sldId id="295" r:id="rId13"/>
    <p:sldId id="296" r:id="rId14"/>
    <p:sldId id="299" r:id="rId15"/>
    <p:sldId id="298" r:id="rId16"/>
    <p:sldId id="302" r:id="rId17"/>
    <p:sldId id="301" r:id="rId18"/>
    <p:sldId id="300" r:id="rId19"/>
    <p:sldId id="278" r:id="rId20"/>
    <p:sldId id="284" r:id="rId21"/>
    <p:sldId id="285" r:id="rId22"/>
    <p:sldId id="286"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10/03/2018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95" y="4419600"/>
            <a:ext cx="3581400" cy="2133600"/>
          </a:xfrm>
        </p:spPr>
        <p:txBody>
          <a:bodyPr>
            <a:normAutofit/>
          </a:bodyPr>
          <a:lstStyle/>
          <a:p>
            <a:r>
              <a:rPr lang="en-US" sz="2800" b="1" dirty="0" smtClean="0">
                <a:solidFill>
                  <a:schemeClr val="tx1"/>
                </a:solidFill>
              </a:rPr>
              <a:t>Washoe County </a:t>
            </a:r>
            <a:endParaRPr lang="en-US" sz="2800" b="1" dirty="0" smtClean="0">
              <a:solidFill>
                <a:schemeClr val="tx1"/>
              </a:solidFill>
            </a:endParaRPr>
          </a:p>
          <a:p>
            <a:r>
              <a:rPr lang="en-US" sz="2800" b="1" dirty="0" smtClean="0">
                <a:solidFill>
                  <a:schemeClr val="tx1"/>
                </a:solidFill>
              </a:rPr>
              <a:t>Board </a:t>
            </a:r>
            <a:r>
              <a:rPr lang="en-US" sz="2800" b="1" dirty="0" smtClean="0">
                <a:solidFill>
                  <a:schemeClr val="tx1"/>
                </a:solidFill>
              </a:rPr>
              <a:t>of Adjustment</a:t>
            </a:r>
          </a:p>
          <a:p>
            <a:pPr>
              <a:spcBef>
                <a:spcPts val="0"/>
              </a:spcBef>
            </a:pPr>
            <a:r>
              <a:rPr lang="en-US" sz="2400" b="1" dirty="0" smtClean="0">
                <a:solidFill>
                  <a:schemeClr val="tx1"/>
                </a:solidFill>
              </a:rPr>
              <a:t>October 4, 2018</a:t>
            </a:r>
          </a:p>
        </p:txBody>
      </p:sp>
      <p:sp>
        <p:nvSpPr>
          <p:cNvPr id="4" name="Title 3"/>
          <p:cNvSpPr>
            <a:spLocks noGrp="1"/>
          </p:cNvSpPr>
          <p:nvPr>
            <p:ph type="ctrTitle"/>
          </p:nvPr>
        </p:nvSpPr>
        <p:spPr>
          <a:xfrm>
            <a:off x="152400" y="1066800"/>
            <a:ext cx="3352800" cy="811530"/>
          </a:xfrm>
        </p:spPr>
        <p:txBody>
          <a:bodyPr/>
          <a:lstStyle/>
          <a:p>
            <a:r>
              <a:rPr lang="en-US" sz="3600" dirty="0" smtClean="0">
                <a:solidFill>
                  <a:schemeClr val="tx1"/>
                </a:solidFill>
              </a:rPr>
              <a:t>WPVAR18-0007 </a:t>
            </a:r>
            <a:r>
              <a:rPr lang="en-US" sz="3600" dirty="0" err="1" smtClean="0">
                <a:solidFill>
                  <a:schemeClr val="tx1"/>
                </a:solidFill>
              </a:rPr>
              <a:t>Yount</a:t>
            </a:r>
            <a:r>
              <a:rPr lang="en-US" sz="3600" dirty="0" smtClean="0">
                <a:solidFill>
                  <a:schemeClr val="tx1"/>
                </a:solidFill>
              </a:rPr>
              <a:t> Elevator</a:t>
            </a:r>
            <a:endParaRPr lang="en-US" sz="3600"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95" y="304800"/>
            <a:ext cx="5482219"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3600" dirty="0"/>
              <a:t>The subject parcel is approximately 157 feet in depth. </a:t>
            </a:r>
            <a:endParaRPr lang="en-US" sz="3600" dirty="0" smtClean="0"/>
          </a:p>
          <a:p>
            <a:pPr marL="0" indent="0" algn="just">
              <a:buNone/>
            </a:pPr>
            <a:r>
              <a:rPr lang="en-US" sz="3600" dirty="0" smtClean="0"/>
              <a:t>The </a:t>
            </a:r>
            <a:r>
              <a:rPr lang="en-US" sz="3600" dirty="0"/>
              <a:t>subject parcel is not exceptionally shallow.</a:t>
            </a:r>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spTree>
    <p:extLst>
      <p:ext uri="{BB962C8B-B14F-4D97-AF65-F5344CB8AC3E}">
        <p14:creationId xmlns:p14="http://schemas.microsoft.com/office/powerpoint/2010/main" val="204936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3600" dirty="0"/>
              <a:t>The subject parcel is essentially rectangular. </a:t>
            </a:r>
            <a:endParaRPr lang="en-US" sz="3600" dirty="0" smtClean="0"/>
          </a:p>
          <a:p>
            <a:pPr marL="0" indent="0" algn="just">
              <a:buNone/>
            </a:pPr>
            <a:r>
              <a:rPr lang="en-US" sz="3600" dirty="0" smtClean="0"/>
              <a:t>The </a:t>
            </a:r>
            <a:r>
              <a:rPr lang="en-US" sz="3600" dirty="0"/>
              <a:t>parcel is not exceptionally shaped.</a:t>
            </a:r>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91440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50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3600" dirty="0"/>
              <a:t>The subject parcel contains a significant down-slope from State Route 28 to </a:t>
            </a:r>
            <a:r>
              <a:rPr lang="en-US" sz="3600" dirty="0" err="1"/>
              <a:t>Anaho</a:t>
            </a:r>
            <a:r>
              <a:rPr lang="en-US" sz="3600" dirty="0"/>
              <a:t> Road. Similar slopes are common in the Tahoe Area and in Crystal Bay area in particular. The slope does not inhibit the construction of an elevator adjacent to the south side or east end of the existing dwelling.</a:t>
            </a:r>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spTree>
    <p:extLst>
      <p:ext uri="{BB962C8B-B14F-4D97-AF65-F5344CB8AC3E}">
        <p14:creationId xmlns:p14="http://schemas.microsoft.com/office/powerpoint/2010/main" val="409782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3600" dirty="0" smtClean="0"/>
              <a:t>Evaluation on </a:t>
            </a:r>
            <a:r>
              <a:rPr lang="en-US" sz="3600" dirty="0"/>
              <a:t>p</a:t>
            </a:r>
            <a:r>
              <a:rPr lang="en-US" sz="3600" dirty="0" smtClean="0"/>
              <a:t>ages </a:t>
            </a:r>
            <a:r>
              <a:rPr lang="en-US" sz="3600" dirty="0" smtClean="0"/>
              <a:t>8 </a:t>
            </a:r>
            <a:r>
              <a:rPr lang="en-US" sz="3600" dirty="0" smtClean="0"/>
              <a:t>and </a:t>
            </a:r>
            <a:r>
              <a:rPr lang="en-US" sz="3600" dirty="0" smtClean="0"/>
              <a:t>9 of the Staff Report</a:t>
            </a:r>
          </a:p>
          <a:p>
            <a:pPr marL="0" indent="0" algn="just">
              <a:buNone/>
            </a:pPr>
            <a:r>
              <a:rPr lang="en-US" sz="3600" dirty="0" smtClean="0"/>
              <a:t>Fair Housing Act: May apply if other reasonable options are not available.</a:t>
            </a:r>
          </a:p>
          <a:p>
            <a:pPr algn="just"/>
            <a:r>
              <a:rPr lang="en-US" sz="2800" dirty="0"/>
              <a:t>The addition may be reasonably located to the south or east sides of the existing structure without encroaching upon the required building </a:t>
            </a:r>
            <a:r>
              <a:rPr lang="en-US" sz="2800" dirty="0" smtClean="0"/>
              <a:t>setbacks.</a:t>
            </a:r>
          </a:p>
          <a:p>
            <a:pPr marL="0" indent="0" algn="just">
              <a:buNone/>
            </a:pPr>
            <a:r>
              <a:rPr lang="en-US" sz="3600" dirty="0" smtClean="0"/>
              <a:t>Americans with Disabilities Act: Probably does not apply in this case.</a:t>
            </a:r>
            <a:endParaRPr lang="en-US" sz="3600" dirty="0"/>
          </a:p>
        </p:txBody>
      </p:sp>
      <p:sp>
        <p:nvSpPr>
          <p:cNvPr id="3" name="Title 2"/>
          <p:cNvSpPr>
            <a:spLocks noGrp="1"/>
          </p:cNvSpPr>
          <p:nvPr>
            <p:ph type="title"/>
          </p:nvPr>
        </p:nvSpPr>
        <p:spPr>
          <a:xfrm>
            <a:off x="914400" y="0"/>
            <a:ext cx="7924800" cy="609600"/>
          </a:xfrm>
        </p:spPr>
        <p:txBody>
          <a:bodyPr/>
          <a:lstStyle/>
          <a:p>
            <a:r>
              <a:rPr lang="en-US" sz="3200" dirty="0"/>
              <a:t>Fair Housing Act and </a:t>
            </a:r>
            <a:r>
              <a:rPr lang="en-US" sz="3200" dirty="0" smtClean="0"/>
              <a:t/>
            </a:r>
            <a:br>
              <a:rPr lang="en-US" sz="3200" dirty="0" smtClean="0"/>
            </a:br>
            <a:r>
              <a:rPr lang="en-US" sz="3200" dirty="0" smtClean="0"/>
              <a:t>Americans </a:t>
            </a:r>
            <a:r>
              <a:rPr lang="en-US" sz="3200" dirty="0"/>
              <a:t>with Disabilities Act</a:t>
            </a:r>
            <a:r>
              <a:rPr lang="en-US" sz="2400" dirty="0"/>
              <a:t>.</a:t>
            </a:r>
          </a:p>
        </p:txBody>
      </p:sp>
    </p:spTree>
    <p:extLst>
      <p:ext uri="{BB962C8B-B14F-4D97-AF65-F5344CB8AC3E}">
        <p14:creationId xmlns:p14="http://schemas.microsoft.com/office/powerpoint/2010/main" val="117142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1066800"/>
          </a:xfrm>
        </p:spPr>
        <p:txBody>
          <a:bodyPr>
            <a:noAutofit/>
          </a:bodyPr>
          <a:lstStyle/>
          <a:p>
            <a:pPr marL="0" indent="0" algn="just">
              <a:buNone/>
            </a:pPr>
            <a:r>
              <a:rPr lang="en-US" sz="3600" dirty="0" smtClean="0"/>
              <a:t>Roof eaves proposed within 2 inches of the north property line.</a:t>
            </a:r>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72263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17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and CAB</a:t>
            </a:r>
            <a:endParaRPr lang="en-US" dirty="0"/>
          </a:p>
        </p:txBody>
      </p:sp>
      <p:sp>
        <p:nvSpPr>
          <p:cNvPr id="2" name="TextBox 1"/>
          <p:cNvSpPr txBox="1"/>
          <p:nvPr/>
        </p:nvSpPr>
        <p:spPr>
          <a:xfrm>
            <a:off x="4648200" y="1066800"/>
            <a:ext cx="4343400"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78 Parcels noticed at 500 foot radius</a:t>
            </a:r>
          </a:p>
          <a:p>
            <a:pPr marL="285750" indent="-285750">
              <a:buFont typeface="Arial" panose="020B0604020202020204" pitchFamily="34" charset="0"/>
              <a:buChar char="•"/>
            </a:pPr>
            <a:r>
              <a:rPr lang="en-US" sz="3200" dirty="0" smtClean="0"/>
              <a:t>IV / CB CAB on </a:t>
            </a:r>
            <a:r>
              <a:rPr lang="en-US" sz="3200" dirty="0" smtClean="0"/>
              <a:t>September 4, 2018 </a:t>
            </a:r>
            <a:r>
              <a:rPr lang="en-US" sz="3200" dirty="0" smtClean="0"/>
              <a:t>recommended approval</a:t>
            </a:r>
          </a:p>
          <a:p>
            <a:pPr lvl="1"/>
            <a:endParaRPr lang="en-US" dirty="0" smtClean="0"/>
          </a:p>
        </p:txBody>
      </p:sp>
      <p:pic>
        <p:nvPicPr>
          <p:cNvPr id="8194" name="Picture 2" descr="H:\My Documents\2018 Cases\2018_Variances\WPVAR18-0007 SGYO - Yount Elevator\Noticing\Noticing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799"/>
            <a:ext cx="4419600" cy="571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Commenting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Incline Village General Improvement District:</a:t>
            </a:r>
          </a:p>
          <a:p>
            <a:pPr lvl="1"/>
            <a:r>
              <a:rPr lang="en-US" dirty="0" smtClean="0"/>
              <a:t>No Impact</a:t>
            </a:r>
          </a:p>
          <a:p>
            <a:pPr marL="396875" lvl="1" indent="-396875">
              <a:buFont typeface="Wingdings" panose="05000000000000000000" pitchFamily="2" charset="2"/>
              <a:buChar char="§"/>
            </a:pPr>
            <a:r>
              <a:rPr lang="en-US" b="1" dirty="0"/>
              <a:t>Washoe County </a:t>
            </a:r>
            <a:r>
              <a:rPr lang="en-US" b="1" dirty="0" smtClean="0"/>
              <a:t>Planning</a:t>
            </a:r>
          </a:p>
          <a:p>
            <a:pPr lvl="1"/>
            <a:r>
              <a:rPr lang="en-US" dirty="0" smtClean="0"/>
              <a:t>No Hardship, therefore recommends denial</a:t>
            </a:r>
          </a:p>
          <a:p>
            <a:pPr marL="396875" lvl="1" indent="-396875">
              <a:buFont typeface="Wingdings" panose="05000000000000000000" pitchFamily="2" charset="2"/>
              <a:buChar char="§"/>
            </a:pPr>
            <a:r>
              <a:rPr lang="en-US" b="1" dirty="0" smtClean="0"/>
              <a:t>US Forest Service</a:t>
            </a:r>
            <a:endParaRPr lang="en-US" b="1" dirty="0"/>
          </a:p>
          <a:p>
            <a:pPr lvl="1"/>
            <a:r>
              <a:rPr lang="en-US" dirty="0" smtClean="0"/>
              <a:t>Impact upon Forest Service Land is anticipated, therefore recommends denial</a:t>
            </a:r>
            <a:endParaRPr lang="en-US" dirty="0"/>
          </a:p>
          <a:p>
            <a:pPr lvl="1"/>
            <a:endParaRPr lang="en-US" b="1" dirty="0"/>
          </a:p>
        </p:txBody>
      </p:sp>
    </p:spTree>
    <p:extLst>
      <p:ext uri="{BB962C8B-B14F-4D97-AF65-F5344CB8AC3E}">
        <p14:creationId xmlns:p14="http://schemas.microsoft.com/office/powerpoint/2010/main" val="208388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914400"/>
          </a:xfrm>
        </p:spPr>
        <p:txBody>
          <a:bodyPr/>
          <a:lstStyle/>
          <a:p>
            <a:r>
              <a:rPr lang="en-US" dirty="0" smtClean="0"/>
              <a:t>Variance Findings</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marL="0" lvl="0" indent="0" algn="just" hangingPunct="0">
              <a:buNone/>
            </a:pPr>
            <a:r>
              <a:rPr lang="en-US" dirty="0" smtClean="0"/>
              <a:t>Findings and evaluation can be found on pages 10 and 11 of the staff report.</a:t>
            </a:r>
          </a:p>
          <a:p>
            <a:pPr marL="0" lvl="0" indent="0" algn="just" hangingPunct="0">
              <a:buNone/>
            </a:pPr>
            <a:r>
              <a:rPr lang="en-US" dirty="0" smtClean="0"/>
              <a:t>Staff believes that findings requiring “Special Circumstances” and “No Detriment” cannot be made, as noted earlier.</a:t>
            </a:r>
          </a:p>
          <a:p>
            <a:pPr marL="0" lvl="0" indent="0" algn="just" hangingPunct="0">
              <a:buNone/>
            </a:pPr>
            <a:r>
              <a:rPr lang="en-US" dirty="0" smtClean="0"/>
              <a:t>Also, the finding requiring “No Special Privileges” cannot be made as there are no “Special Circumstances.”</a:t>
            </a:r>
            <a:endParaRPr lang="en-US" dirty="0"/>
          </a:p>
        </p:txBody>
      </p:sp>
    </p:spTree>
    <p:extLst>
      <p:ext uri="{BB962C8B-B14F-4D97-AF65-F5344CB8AC3E}">
        <p14:creationId xmlns:p14="http://schemas.microsoft.com/office/powerpoint/2010/main" val="379900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6200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228600" y="990600"/>
            <a:ext cx="8458200" cy="4953000"/>
          </a:xfrm>
        </p:spPr>
        <p:txBody>
          <a:bodyPr>
            <a:normAutofit lnSpcReduction="10000"/>
          </a:bodyPr>
          <a:lstStyle/>
          <a:p>
            <a:pPr marL="0" indent="0" algn="just">
              <a:buNone/>
            </a:pPr>
            <a:r>
              <a:rPr lang="en-US" dirty="0"/>
              <a:t>I move that, after giving reasoned consideration to the information contained in the staff report and information received during the public hearing, the Washoe County Board of Adjustment deny Variance Case Number WPVAR18-0006 for G. Stuart and Geraldine M. </a:t>
            </a:r>
            <a:r>
              <a:rPr lang="en-US" dirty="0" err="1"/>
              <a:t>Yount</a:t>
            </a:r>
            <a:r>
              <a:rPr lang="en-US" dirty="0"/>
              <a:t> Family Trust, being unable to make all required findings in accordance with Washoe County Development Code Section 110.804.25, particularly “Special Circumstances,” “No Detriment” and “No Special Privileges”.</a:t>
            </a:r>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792162"/>
          </a:xfrm>
        </p:spPr>
        <p:txBody>
          <a:bodyPr/>
          <a:lstStyle/>
          <a:p>
            <a:pPr algn="r"/>
            <a:r>
              <a:rPr lang="en-US" dirty="0" smtClean="0"/>
              <a:t>Location</a:t>
            </a:r>
            <a:endParaRPr lang="en-US" dirty="0"/>
          </a:p>
        </p:txBody>
      </p:sp>
      <p:sp>
        <p:nvSpPr>
          <p:cNvPr id="4" name="Content Placeholder 3"/>
          <p:cNvSpPr>
            <a:spLocks noGrp="1"/>
          </p:cNvSpPr>
          <p:nvPr>
            <p:ph idx="1"/>
          </p:nvPr>
        </p:nvSpPr>
        <p:spPr>
          <a:xfrm>
            <a:off x="457200" y="1219200"/>
            <a:ext cx="8229600" cy="4038601"/>
          </a:xfrm>
        </p:spPr>
        <p:txBody>
          <a:bodyPr>
            <a:normAutofit/>
          </a:bodyPr>
          <a:lstStyle/>
          <a:p>
            <a:endParaRPr lang="en-US" dirty="0" smtClean="0"/>
          </a:p>
          <a:p>
            <a:pPr marL="0" indent="0">
              <a:buNone/>
            </a:pPr>
            <a:endParaRPr lang="en-US" dirty="0"/>
          </a:p>
        </p:txBody>
      </p:sp>
      <p:sp>
        <p:nvSpPr>
          <p:cNvPr id="2" name="TextBox 1"/>
          <p:cNvSpPr txBox="1"/>
          <p:nvPr/>
        </p:nvSpPr>
        <p:spPr>
          <a:xfrm>
            <a:off x="6019800" y="1219200"/>
            <a:ext cx="2895600" cy="2308324"/>
          </a:xfrm>
          <a:prstGeom prst="rect">
            <a:avLst/>
          </a:prstGeom>
          <a:noFill/>
        </p:spPr>
        <p:txBody>
          <a:bodyPr wrap="square" rtlCol="0">
            <a:spAutoFit/>
          </a:bodyPr>
          <a:lstStyle/>
          <a:p>
            <a:r>
              <a:rPr lang="en-US" sz="4800" dirty="0"/>
              <a:t>400 State Route 28, Crystal Bay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910220"/>
            <a:ext cx="5715000" cy="586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248400" cy="792162"/>
          </a:xfrm>
        </p:spPr>
        <p:txBody>
          <a:bodyPr/>
          <a:lstStyle/>
          <a:p>
            <a:r>
              <a:rPr lang="en-US" dirty="0" smtClean="0"/>
              <a:t>Overview</a:t>
            </a:r>
            <a:endParaRPr lang="en-US" dirty="0"/>
          </a:p>
        </p:txBody>
      </p:sp>
      <p:sp>
        <p:nvSpPr>
          <p:cNvPr id="4" name="TextBox 3"/>
          <p:cNvSpPr txBox="1"/>
          <p:nvPr/>
        </p:nvSpPr>
        <p:spPr>
          <a:xfrm>
            <a:off x="228600" y="1143000"/>
            <a:ext cx="8686800" cy="3170099"/>
          </a:xfrm>
          <a:prstGeom prst="rect">
            <a:avLst/>
          </a:prstGeom>
          <a:noFill/>
        </p:spPr>
        <p:txBody>
          <a:bodyPr wrap="square" rtlCol="0">
            <a:spAutoFit/>
          </a:bodyPr>
          <a:lstStyle/>
          <a:p>
            <a:pPr marL="285750" indent="-285750">
              <a:buFont typeface="Arial" panose="020B0604020202020204" pitchFamily="34" charset="0"/>
              <a:buChar char="•"/>
            </a:pPr>
            <a:r>
              <a:rPr lang="en-US" sz="4000" dirty="0"/>
              <a:t>To reduce the side yard setback from 5 feet to ±2 inches to allow for the construction of an elevator within a residence along the north side property line.</a:t>
            </a:r>
          </a:p>
        </p:txBody>
      </p:sp>
    </p:spTree>
    <p:extLst>
      <p:ext uri="{BB962C8B-B14F-4D97-AF65-F5344CB8AC3E}">
        <p14:creationId xmlns:p14="http://schemas.microsoft.com/office/powerpoint/2010/main" val="19496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467600" cy="792162"/>
          </a:xfrm>
        </p:spPr>
        <p:txBody>
          <a:bodyPr/>
          <a:lstStyle/>
          <a:p>
            <a:r>
              <a:rPr lang="en-US" dirty="0" smtClean="0"/>
              <a:t>Site Plan</a:t>
            </a:r>
            <a:endParaRPr lang="en-US" dirty="0"/>
          </a:p>
        </p:txBody>
      </p:sp>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700072"/>
            <a:ext cx="9144000" cy="3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28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21" y="-8860"/>
            <a:ext cx="85909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953000" y="152400"/>
            <a:ext cx="3886200" cy="838200"/>
          </a:xfrm>
        </p:spPr>
        <p:txBody>
          <a:bodyPr/>
          <a:lstStyle/>
          <a:p>
            <a:pPr algn="l"/>
            <a:r>
              <a:rPr lang="en-US" dirty="0" smtClean="0">
                <a:solidFill>
                  <a:schemeClr val="tx1"/>
                </a:solidFill>
              </a:rPr>
              <a:t>Detail Site Plan</a:t>
            </a:r>
            <a:endParaRPr lang="en-US" dirty="0">
              <a:solidFill>
                <a:schemeClr val="tx1"/>
              </a:solidFill>
            </a:endParaRPr>
          </a:p>
        </p:txBody>
      </p:sp>
      <p:cxnSp>
        <p:nvCxnSpPr>
          <p:cNvPr id="5" name="Straight Arrow Connector 4"/>
          <p:cNvCxnSpPr/>
          <p:nvPr/>
        </p:nvCxnSpPr>
        <p:spPr>
          <a:xfrm flipV="1">
            <a:off x="3110023" y="2590800"/>
            <a:ext cx="1066800" cy="2209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29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96200" cy="792162"/>
          </a:xfrm>
        </p:spPr>
        <p:txBody>
          <a:bodyPr/>
          <a:lstStyle/>
          <a:p>
            <a:r>
              <a:rPr lang="en-US" dirty="0" smtClean="0"/>
              <a:t>Overhead Photo</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29958" y="-1110759"/>
            <a:ext cx="4419600" cy="87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676400" y="2743200"/>
            <a:ext cx="1066800" cy="22098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5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3600" dirty="0"/>
              <a:t>The purpose of a Variance is to provide a means of altering the requirements in specific instances where the strict application of those requirements would deprive a property of privileges enjoyed by other properties with the identical regulatory zone </a:t>
            </a:r>
            <a:r>
              <a:rPr lang="en-US" sz="3600" u="sng" dirty="0"/>
              <a:t>because of special features or constraints unique to the property </a:t>
            </a:r>
            <a:r>
              <a:rPr lang="en-US" sz="3600" u="sng" dirty="0" smtClean="0"/>
              <a:t>involved</a:t>
            </a:r>
            <a:r>
              <a:rPr lang="en-US" sz="3600" dirty="0" smtClean="0"/>
              <a:t>.</a:t>
            </a:r>
            <a:endParaRPr lang="en-US" sz="3600" dirty="0"/>
          </a:p>
        </p:txBody>
      </p:sp>
      <p:sp>
        <p:nvSpPr>
          <p:cNvPr id="3" name="Title 2"/>
          <p:cNvSpPr>
            <a:spLocks noGrp="1"/>
          </p:cNvSpPr>
          <p:nvPr>
            <p:ph type="title"/>
          </p:nvPr>
        </p:nvSpPr>
        <p:spPr>
          <a:xfrm>
            <a:off x="1219200" y="76200"/>
            <a:ext cx="7696200" cy="792162"/>
          </a:xfrm>
        </p:spPr>
        <p:txBody>
          <a:bodyPr/>
          <a:lstStyle/>
          <a:p>
            <a:r>
              <a:rPr lang="en-US" dirty="0" smtClean="0"/>
              <a:t>Variance Purpose</a:t>
            </a:r>
            <a:endParaRPr lang="en-US" dirty="0"/>
          </a:p>
        </p:txBody>
      </p:sp>
    </p:spTree>
    <p:extLst>
      <p:ext uri="{BB962C8B-B14F-4D97-AF65-F5344CB8AC3E}">
        <p14:creationId xmlns:p14="http://schemas.microsoft.com/office/powerpoint/2010/main" val="86135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sz="2800" dirty="0"/>
              <a:t>Nevada Revised Statues (NRS) limits the power of the Board of Adjustment to grant variances only under particular circumstances. The applicant has the responsibility to demonstrate that the subject property exhibits one or more of the following characteristics to demonstrate a hardship: 1) exceptional narrowness, shallowness, or shape of a specific piece of property; or 2) by reason of exceptional topographic conditions; or 3) other extraordinary and exceptional situation or condition of the piece of property. </a:t>
            </a:r>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spTree>
    <p:extLst>
      <p:ext uri="{BB962C8B-B14F-4D97-AF65-F5344CB8AC3E}">
        <p14:creationId xmlns:p14="http://schemas.microsoft.com/office/powerpoint/2010/main" val="356626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724400"/>
          </a:xfrm>
        </p:spPr>
        <p:txBody>
          <a:bodyPr>
            <a:noAutofit/>
          </a:bodyPr>
          <a:lstStyle/>
          <a:p>
            <a:pPr marL="0" indent="0" algn="just">
              <a:buNone/>
            </a:pPr>
            <a:r>
              <a:rPr lang="en-US" dirty="0"/>
              <a:t>The regulatory zone of the subject parcel of land is High Density Suburban (HDS). The minimum lot width for that zone is 60 feet. The subject parcel is approximately 48 feet in width. While the parcel is narrower than would be allowed if it were a newly created parcel, there remains approximately 16 feet between the foundation of the dwelling and the southern property line. </a:t>
            </a:r>
            <a:endParaRPr lang="en-US" dirty="0" smtClean="0"/>
          </a:p>
          <a:p>
            <a:pPr marL="0" indent="0" algn="just">
              <a:buNone/>
            </a:pPr>
            <a:r>
              <a:rPr lang="en-US" dirty="0"/>
              <a:t>T</a:t>
            </a:r>
            <a:r>
              <a:rPr lang="en-US" dirty="0" smtClean="0"/>
              <a:t>he </a:t>
            </a:r>
            <a:r>
              <a:rPr lang="en-US" dirty="0"/>
              <a:t>narrowness is not “exceptional.”</a:t>
            </a:r>
          </a:p>
        </p:txBody>
      </p:sp>
      <p:sp>
        <p:nvSpPr>
          <p:cNvPr id="3" name="Title 2"/>
          <p:cNvSpPr>
            <a:spLocks noGrp="1"/>
          </p:cNvSpPr>
          <p:nvPr>
            <p:ph type="title"/>
          </p:nvPr>
        </p:nvSpPr>
        <p:spPr>
          <a:xfrm>
            <a:off x="1219200" y="76200"/>
            <a:ext cx="7696200" cy="792162"/>
          </a:xfrm>
        </p:spPr>
        <p:txBody>
          <a:bodyPr/>
          <a:lstStyle/>
          <a:p>
            <a:r>
              <a:rPr lang="en-US" dirty="0" smtClean="0"/>
              <a:t>Variance Evaluation</a:t>
            </a:r>
            <a:endParaRPr lang="en-US" dirty="0"/>
          </a:p>
        </p:txBody>
      </p:sp>
    </p:spTree>
    <p:extLst>
      <p:ext uri="{BB962C8B-B14F-4D97-AF65-F5344CB8AC3E}">
        <p14:creationId xmlns:p14="http://schemas.microsoft.com/office/powerpoint/2010/main" val="3670108238"/>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microsoft.com/office/2006/documentManagement/types"/>
    <ds:schemaRef ds:uri="a94d8b85-37e1-4d17-8d55-8b7d207932bb"/>
    <ds:schemaRef ds:uri="http://schemas.microsoft.com/office/infopath/2007/PartnerControls"/>
    <ds:schemaRef ds:uri="http://purl.org/dc/terms/"/>
    <ds:schemaRef ds:uri="http://purl.org/dc/elements/1.1/"/>
    <ds:schemaRef ds:uri="http://purl.org/dc/dcmitype/"/>
    <ds:schemaRef ds:uri="http://schemas.microsoft.com/sharepoint/v3/fields"/>
    <ds:schemaRef ds:uri="http://schemas.microsoft.com/office/2006/metadata/properties"/>
    <ds:schemaRef ds:uri="http://www.w3.org/XML/1998/namespace"/>
    <ds:schemaRef ds:uri="http://schemas.openxmlformats.org/package/2006/metadata/core-propertie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2248</TotalTime>
  <Words>650</Words>
  <Application>Microsoft Office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PowerPoint_Template_2015</vt:lpstr>
      <vt:lpstr>WPVAR18-0007 Yount Elevator</vt:lpstr>
      <vt:lpstr>Location</vt:lpstr>
      <vt:lpstr>Overview</vt:lpstr>
      <vt:lpstr>Site Plan</vt:lpstr>
      <vt:lpstr>Detail Site Plan</vt:lpstr>
      <vt:lpstr>Overhead Photo</vt:lpstr>
      <vt:lpstr>Variance Purpose</vt:lpstr>
      <vt:lpstr>Variance Evaluation</vt:lpstr>
      <vt:lpstr>Variance Evaluation</vt:lpstr>
      <vt:lpstr>Variance Evaluation</vt:lpstr>
      <vt:lpstr>Variance Evaluation</vt:lpstr>
      <vt:lpstr>Variance Evaluation</vt:lpstr>
      <vt:lpstr>Fair Housing Act and  Americans with Disabilities Act.</vt:lpstr>
      <vt:lpstr>Variance Evaluation</vt:lpstr>
      <vt:lpstr>Public Notice and CAB</vt:lpstr>
      <vt:lpstr>Commenting Agencies</vt:lpstr>
      <vt:lpstr>Variance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77</cp:revision>
  <cp:lastPrinted>2014-10-07T22:54:33Z</cp:lastPrinted>
  <dcterms:created xsi:type="dcterms:W3CDTF">2015-09-25T21:46:02Z</dcterms:created>
  <dcterms:modified xsi:type="dcterms:W3CDTF">2018-10-03T16:47:18Z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